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1" r:id="rId4"/>
    <p:sldId id="289" r:id="rId5"/>
    <p:sldId id="262" r:id="rId6"/>
    <p:sldId id="257" r:id="rId7"/>
    <p:sldId id="259" r:id="rId8"/>
    <p:sldId id="263" r:id="rId9"/>
    <p:sldId id="269" r:id="rId10"/>
    <p:sldId id="270" r:id="rId11"/>
    <p:sldId id="291" r:id="rId12"/>
    <p:sldId id="278" r:id="rId13"/>
    <p:sldId id="275" r:id="rId14"/>
    <p:sldId id="293" r:id="rId15"/>
    <p:sldId id="266" r:id="rId16"/>
    <p:sldId id="268" r:id="rId17"/>
    <p:sldId id="271" r:id="rId18"/>
    <p:sldId id="294" r:id="rId19"/>
    <p:sldId id="279" r:id="rId20"/>
    <p:sldId id="276" r:id="rId21"/>
    <p:sldId id="295" r:id="rId22"/>
    <p:sldId id="280" r:id="rId23"/>
    <p:sldId id="267" r:id="rId24"/>
    <p:sldId id="277" r:id="rId25"/>
    <p:sldId id="272" r:id="rId26"/>
    <p:sldId id="296" r:id="rId27"/>
    <p:sldId id="282" r:id="rId28"/>
    <p:sldId id="281" r:id="rId29"/>
    <p:sldId id="297" r:id="rId30"/>
    <p:sldId id="264" r:id="rId31"/>
    <p:sldId id="298" r:id="rId32"/>
    <p:sldId id="288" r:id="rId33"/>
    <p:sldId id="283" r:id="rId34"/>
    <p:sldId id="284" r:id="rId35"/>
    <p:sldId id="302" r:id="rId36"/>
    <p:sldId id="299" r:id="rId37"/>
    <p:sldId id="285" r:id="rId38"/>
    <p:sldId id="300" r:id="rId39"/>
    <p:sldId id="303" r:id="rId40"/>
    <p:sldId id="260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8BD8-B988-4B37-91E1-B2708EA31BDC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CE88-2F0A-4EA0-B2D8-AD992B27C3E7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595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8BD8-B988-4B37-91E1-B2708EA31BDC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CE88-2F0A-4EA0-B2D8-AD992B27C3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3831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8BD8-B988-4B37-91E1-B2708EA31BDC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CE88-2F0A-4EA0-B2D8-AD992B27C3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958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8BD8-B988-4B37-91E1-B2708EA31BDC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CE88-2F0A-4EA0-B2D8-AD992B27C3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799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8BD8-B988-4B37-91E1-B2708EA31BDC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CE88-2F0A-4EA0-B2D8-AD992B27C3E7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4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8BD8-B988-4B37-91E1-B2708EA31BDC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CE88-2F0A-4EA0-B2D8-AD992B27C3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386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8BD8-B988-4B37-91E1-B2708EA31BDC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CE88-2F0A-4EA0-B2D8-AD992B27C3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787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8BD8-B988-4B37-91E1-B2708EA31BDC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CE88-2F0A-4EA0-B2D8-AD992B27C3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19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8BD8-B988-4B37-91E1-B2708EA31BDC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CE88-2F0A-4EA0-B2D8-AD992B27C3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913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14C8BD8-B988-4B37-91E1-B2708EA31BDC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69CE88-2F0A-4EA0-B2D8-AD992B27C3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5827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8BD8-B988-4B37-91E1-B2708EA31BDC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CE88-2F0A-4EA0-B2D8-AD992B27C3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1166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14C8BD8-B988-4B37-91E1-B2708EA31BDC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169CE88-2F0A-4EA0-B2D8-AD992B27C3E7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512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4JWBf7d8ic" TargetMode="External"/><Relationship Id="rId2" Type="http://schemas.openxmlformats.org/officeDocument/2006/relationships/hyperlink" Target="http://panoramix.ift.uni.wroc.pl/maq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DAAE-67D2-44C5-B6C2-C5BD5C70B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93964"/>
            <a:ext cx="10058400" cy="3934691"/>
          </a:xfrm>
        </p:spPr>
        <p:txBody>
          <a:bodyPr>
            <a:normAutofit/>
          </a:bodyPr>
          <a:lstStyle/>
          <a:p>
            <a:pPr algn="ctr"/>
            <a:r>
              <a:rPr lang="en-US" sz="9000" dirty="0"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COMPUTATIONAL FLUID DYNAMICS </a:t>
            </a:r>
            <a:br>
              <a:rPr lang="en-US" sz="9000" dirty="0"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</a:br>
            <a:r>
              <a:rPr lang="en-US" sz="4500" dirty="0"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TEST-2</a:t>
            </a:r>
            <a:endParaRPr lang="en-IN" sz="9000" dirty="0">
              <a:latin typeface="Segoe UI Light" panose="020B0502040204020203" pitchFamily="34" charset="0"/>
              <a:ea typeface="Verdana" panose="020B0604030504040204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957682-02CF-4021-B15D-1841835BC6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-YASHWANT MOHARIL</a:t>
            </a:r>
          </a:p>
          <a:p>
            <a:pPr algn="r"/>
            <a:r>
              <a:rPr lang="en-US" dirty="0"/>
              <a:t>(111810124)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2646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8E3C3F-A867-4DC1-864C-73225798974F}"/>
              </a:ext>
            </a:extLst>
          </p:cNvPr>
          <p:cNvSpPr txBox="1"/>
          <p:nvPr/>
        </p:nvSpPr>
        <p:spPr>
          <a:xfrm>
            <a:off x="79131" y="689788"/>
            <a:ext cx="121920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%MATLAB CODE   </a:t>
            </a:r>
          </a:p>
          <a:p>
            <a:r>
              <a:rPr lang="da-DK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da-DK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i=2:grid_points;</a:t>
            </a:r>
          </a:p>
          <a:p>
            <a:r>
              <a:rPr lang="en-IN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IN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IN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j=2:grid_points-1;</a:t>
            </a:r>
          </a:p>
          <a:p>
            <a:r>
              <a:rPr lang="pl-PL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pl-PL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uE</a:t>
            </a:r>
            <a:r>
              <a:rPr lang="pl-PL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 ( u(i,j+1) + u(i,j))/2;</a:t>
            </a:r>
          </a:p>
          <a:p>
            <a:r>
              <a:rPr lang="pl-PL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pl-PL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uW</a:t>
            </a:r>
            <a:r>
              <a:rPr lang="pl-PL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 ( u(i,j) + u(i,j-1))/2;</a:t>
            </a:r>
          </a:p>
          <a:p>
            <a:r>
              <a:rPr lang="pt-BR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pt-BR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vN</a:t>
            </a:r>
            <a:r>
              <a:rPr lang="pt-BR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 ( v(i-1,j) + v(i-1,j+1))/2;</a:t>
            </a:r>
          </a:p>
          <a:p>
            <a:r>
              <a:rPr lang="pl-PL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pl-PL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vS</a:t>
            </a:r>
            <a:r>
              <a:rPr lang="pl-PL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 ( v(i,j) + v(i+1,j+1))/2;</a:t>
            </a:r>
          </a:p>
          <a:p>
            <a:r>
              <a:rPr lang="en-IN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</a:p>
          <a:p>
            <a:r>
              <a:rPr lang="pt-BR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pt-BR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a_E</a:t>
            </a:r>
            <a:r>
              <a:rPr lang="pt-BR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 -uE*0.5*h + nu;</a:t>
            </a:r>
          </a:p>
          <a:p>
            <a:r>
              <a:rPr lang="pt-BR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pt-BR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a_N</a:t>
            </a:r>
            <a:r>
              <a:rPr lang="pt-BR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 -vN*0.5*h + nu;</a:t>
            </a:r>
          </a:p>
          <a:p>
            <a:r>
              <a:rPr lang="pt-BR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pt-BR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a_S</a:t>
            </a:r>
            <a:r>
              <a:rPr lang="pt-BR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 uS*0.5*h + nu;</a:t>
            </a:r>
          </a:p>
          <a:p>
            <a:r>
              <a:rPr lang="pl-PL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pl-PL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a_W</a:t>
            </a:r>
            <a:r>
              <a:rPr lang="pl-PL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 uW*0.5*h + nu;</a:t>
            </a:r>
          </a:p>
          <a:p>
            <a:r>
              <a:rPr lang="pt-BR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pt-BR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a_e</a:t>
            </a:r>
            <a:r>
              <a:rPr lang="pt-BR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 uE*0.5*h + nu - uW*0.5*h + nu + vN*0.5*h + nu - uS*0.5*h + nu;</a:t>
            </a:r>
          </a:p>
          <a:p>
            <a:r>
              <a:rPr lang="pt-BR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pt-BR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de(i,j)</a:t>
            </a:r>
            <a:r>
              <a:rPr lang="pt-BR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=-h/a_e;</a:t>
            </a:r>
          </a:p>
          <a:p>
            <a:r>
              <a:rPr lang="en-IN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</a:p>
          <a:p>
            <a:r>
              <a:rPr lang="en-IN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u_star(</a:t>
            </a:r>
            <a:r>
              <a:rPr lang="en-IN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i,j</a:t>
            </a:r>
            <a:r>
              <a:rPr lang="en-IN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)=(</a:t>
            </a:r>
            <a:r>
              <a:rPr lang="en-IN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a_N</a:t>
            </a:r>
            <a:r>
              <a:rPr lang="en-IN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*T(i-1,j)+</a:t>
            </a:r>
            <a:r>
              <a:rPr lang="en-IN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a_S</a:t>
            </a:r>
            <a:r>
              <a:rPr lang="en-IN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*T(i+1,j)+</a:t>
            </a:r>
            <a:r>
              <a:rPr lang="en-IN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a_W</a:t>
            </a:r>
            <a:r>
              <a:rPr lang="en-IN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*T(i,j-1)+</a:t>
            </a:r>
            <a:r>
              <a:rPr lang="en-IN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a_E</a:t>
            </a:r>
            <a:r>
              <a:rPr lang="en-IN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*T(i,j+1))/</a:t>
            </a:r>
            <a:r>
              <a:rPr lang="en-IN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a_e</a:t>
            </a:r>
            <a:r>
              <a:rPr lang="en-IN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-</a:t>
            </a:r>
          </a:p>
          <a:p>
            <a:r>
              <a:rPr lang="en-IN" dirty="0">
                <a:solidFill>
                  <a:srgbClr val="000000"/>
                </a:solidFill>
                <a:latin typeface="Courier New" panose="02070309020205020404" pitchFamily="49" charset="0"/>
              </a:rPr>
              <a:t>							</a:t>
            </a:r>
            <a:r>
              <a:rPr lang="en-IN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de(</a:t>
            </a:r>
            <a:r>
              <a:rPr lang="en-IN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i,j</a:t>
            </a:r>
            <a:r>
              <a:rPr lang="en-IN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)*(p(i,j+1)-p(</a:t>
            </a:r>
            <a:r>
              <a:rPr lang="en-IN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i,j</a:t>
            </a:r>
            <a:r>
              <a:rPr lang="en-IN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r>
              <a:rPr lang="en-IN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IN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IN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IN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IN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pl-PL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1261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8E3C3F-A867-4DC1-864C-73225798974F}"/>
              </a:ext>
            </a:extLst>
          </p:cNvPr>
          <p:cNvSpPr txBox="1"/>
          <p:nvPr/>
        </p:nvSpPr>
        <p:spPr>
          <a:xfrm>
            <a:off x="882695" y="889843"/>
            <a:ext cx="12192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//python code  </a:t>
            </a:r>
          </a:p>
          <a:p>
            <a:r>
              <a:rPr lang="sv-SE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i </a:t>
            </a:r>
            <a:r>
              <a:rPr lang="sv-SE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sv-SE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,grid_points):</a:t>
            </a:r>
          </a:p>
          <a:p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sv-SE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j </a:t>
            </a:r>
            <a:r>
              <a:rPr lang="sv-SE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sv-SE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,grid_points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sv-SE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uE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*(u[i][j] + u[i][j+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sv-SE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uW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*(u[i][j] + u[i][j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sv-SE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vN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*(v[i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 + v[i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][j+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sv-SE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vS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*(v[i][j] + v[i][j+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</a:p>
          <a:p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sv-SE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aE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-0.5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*uE*h + nu</a:t>
            </a:r>
          </a:p>
          <a:p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sv-SE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aW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*uW*h + nu</a:t>
            </a:r>
          </a:p>
          <a:p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sv-SE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aN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-0.5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*vN*h + nu</a:t>
            </a:r>
          </a:p>
          <a:p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sv-SE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*vS*h + nu</a:t>
            </a:r>
          </a:p>
          <a:p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sv-SE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ae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*uE*h - 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*uW*h + 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*vN*h - 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*vS*h + 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*nu</a:t>
            </a:r>
          </a:p>
          <a:p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sv-SE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[i][j] = -h/ae</a:t>
            </a:r>
          </a:p>
          <a:p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</a:p>
          <a:p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u_star[i][j] = (aE*u[i][j+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+ aW*u[i][j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+ aN*u[i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 + aS*u[i+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][j]/ae + de[i][j]*(p[i][j+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- p[i][j]))</a:t>
            </a:r>
          </a:p>
          <a:p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//python code  </a:t>
            </a:r>
          </a:p>
          <a:p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7168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153A5-A07F-45C0-99B8-9C1AB04A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43259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STAGGERD GRID</a:t>
            </a:r>
            <a:endParaRPr lang="en-IN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4FA459-3212-4031-BF8A-7CAA1AFA7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532" y="1758462"/>
            <a:ext cx="5741967" cy="4510453"/>
          </a:xfrm>
        </p:spPr>
      </p:pic>
    </p:spTree>
    <p:extLst>
      <p:ext uri="{BB962C8B-B14F-4D97-AF65-F5344CB8AC3E}">
        <p14:creationId xmlns:p14="http://schemas.microsoft.com/office/powerpoint/2010/main" val="2768380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642BF-78F4-4CC0-BE1B-9977C0CFD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9635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BOUNDARY CONDITIONS</a:t>
            </a:r>
            <a:endParaRPr lang="en-IN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8B455-5FE3-4FCE-94E2-AC52DCA5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16823"/>
            <a:ext cx="10058400" cy="2708032"/>
          </a:xfrm>
        </p:spPr>
        <p:txBody>
          <a:bodyPr/>
          <a:lstStyle/>
          <a:p>
            <a:pPr algn="ctr"/>
            <a:r>
              <a:rPr lang="en-US" sz="2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u_star(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imin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,:)=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4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-u(2,:);</a:t>
            </a:r>
          </a:p>
          <a:p>
            <a:pPr algn="ctr"/>
            <a:r>
              <a:rPr lang="en-IN" sz="2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u_star(2:imax-1,1)=0;</a:t>
            </a:r>
          </a:p>
          <a:p>
            <a:pPr algn="ctr"/>
            <a:r>
              <a:rPr lang="en-IN" sz="2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u(2:imax-1,grid_points)=0;</a:t>
            </a:r>
          </a:p>
          <a:p>
            <a:pPr algn="ctr"/>
            <a:r>
              <a:rPr lang="en-IN" sz="2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IN" sz="2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u_star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IN" sz="2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imax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,:)=-</a:t>
            </a:r>
            <a:r>
              <a:rPr lang="en-IN" sz="2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u_star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(imax-1,:);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9195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642BF-78F4-4CC0-BE1B-9977C0CFD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9635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BOUNDARY CONDITIONS</a:t>
            </a:r>
            <a:endParaRPr lang="en-IN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8B455-5FE3-4FCE-94E2-AC52DCA5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16823"/>
            <a:ext cx="10058400" cy="2708032"/>
          </a:xfrm>
        </p:spPr>
        <p:txBody>
          <a:bodyPr/>
          <a:lstStyle/>
          <a:p>
            <a:pPr algn="ctr"/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u_star[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,:]=4-u_star[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,:]</a:t>
            </a:r>
          </a:p>
          <a:p>
            <a:pPr algn="ctr"/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u_star[grid_points,:]=-u_star[grid_points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,:]</a:t>
            </a:r>
          </a:p>
          <a:p>
            <a:pPr algn="ctr"/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u_star[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:grid_points,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]=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endParaRPr lang="sv-SE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ctr"/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u_star[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:grid_points,grid_points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sv-S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]=</a:t>
            </a:r>
            <a:r>
              <a:rPr lang="sv-SE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endParaRPr lang="sv-SE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835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51C7E-C6FB-4327-AD3A-54555CB18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78428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DICRITIZATION(Y-VELOCITY)</a:t>
            </a:r>
            <a:endParaRPr lang="en-IN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C8C255-0D21-4E24-ADE2-5D46505D5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2" y="2039815"/>
            <a:ext cx="12282030" cy="3921370"/>
          </a:xfrm>
        </p:spPr>
      </p:pic>
    </p:spTree>
    <p:extLst>
      <p:ext uri="{BB962C8B-B14F-4D97-AF65-F5344CB8AC3E}">
        <p14:creationId xmlns:p14="http://schemas.microsoft.com/office/powerpoint/2010/main" val="3101744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51C7E-C6FB-4327-AD3A-54555CB18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78428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DICRITIZATION(Y-VELOCITY)</a:t>
            </a:r>
            <a:endParaRPr lang="en-IN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CBE1F1-D69F-4C71-9C78-C1B898ECB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62" y="1758661"/>
            <a:ext cx="8604383" cy="4119120"/>
          </a:xfrm>
        </p:spPr>
      </p:pic>
    </p:spTree>
    <p:extLst>
      <p:ext uri="{BB962C8B-B14F-4D97-AF65-F5344CB8AC3E}">
        <p14:creationId xmlns:p14="http://schemas.microsoft.com/office/powerpoint/2010/main" val="910549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41486D3-7624-4C43-BBA5-973CEF7DC847}"/>
              </a:ext>
            </a:extLst>
          </p:cNvPr>
          <p:cNvSpPr txBox="1"/>
          <p:nvPr/>
        </p:nvSpPr>
        <p:spPr>
          <a:xfrm>
            <a:off x="319454" y="751344"/>
            <a:ext cx="11553092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75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%MATLAB CODE</a:t>
            </a:r>
          </a:p>
          <a:p>
            <a:r>
              <a:rPr lang="da-DK" sz="175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da-DK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i=2:grid_points</a:t>
            </a:r>
          </a:p>
          <a:p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IN" sz="175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j=2:grid_points+1;</a:t>
            </a:r>
          </a:p>
          <a:p>
            <a:r>
              <a:rPr lang="pl-PL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pl-PL" sz="175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uE</a:t>
            </a:r>
            <a:r>
              <a:rPr lang="pl-PL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=0.5*(u(i,j)+u(i+1,j));</a:t>
            </a:r>
          </a:p>
          <a:p>
            <a:r>
              <a:rPr lang="pl-PL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pl-PL" sz="175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uW</a:t>
            </a:r>
            <a:r>
              <a:rPr lang="pl-PL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=0.5*(u(i,j-1)+u(i+1,j-1));</a:t>
            </a:r>
          </a:p>
          <a:p>
            <a:r>
              <a:rPr lang="pt-BR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pt-BR" sz="175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vN </a:t>
            </a:r>
            <a:r>
              <a:rPr lang="pt-BR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=0.5*(v(i-1,j)+v(i,j));</a:t>
            </a:r>
          </a:p>
          <a:p>
            <a:r>
              <a:rPr lang="pl-PL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pl-PL" sz="175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pl-PL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=0.5*(v(i,j)+v(i+1,j));</a:t>
            </a:r>
          </a:p>
          <a:p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</a:t>
            </a:r>
          </a:p>
          <a:p>
            <a:r>
              <a:rPr lang="pt-BR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pt-BR" sz="175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a_E </a:t>
            </a:r>
            <a:r>
              <a:rPr lang="pt-BR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 -0.5*uE*h+nu;</a:t>
            </a:r>
          </a:p>
          <a:p>
            <a:r>
              <a:rPr lang="pl-PL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pl-PL" sz="175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a_W </a:t>
            </a:r>
            <a:r>
              <a:rPr lang="pl-PL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 0.5*uW*h+nu;</a:t>
            </a:r>
          </a:p>
          <a:p>
            <a:r>
              <a:rPr lang="pt-BR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pt-BR" sz="175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a_N </a:t>
            </a:r>
            <a:r>
              <a:rPr lang="pt-BR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 -0.5*vN*h+nu;</a:t>
            </a:r>
          </a:p>
          <a:p>
            <a:r>
              <a:rPr lang="pt-BR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pt-BR" sz="175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a_S </a:t>
            </a:r>
            <a:r>
              <a:rPr lang="pt-BR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 0.5*vS*h+nu;</a:t>
            </a:r>
          </a:p>
          <a:p>
            <a:r>
              <a:rPr lang="pt-BR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pt-BR" sz="175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a_n </a:t>
            </a:r>
            <a:r>
              <a:rPr lang="pt-BR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 0.5*uE*h-0.5*uW*h+0.5*vN*h-0.5*vS*h+4*nu;</a:t>
            </a:r>
          </a:p>
          <a:p>
            <a:r>
              <a:rPr lang="pt-BR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</a:t>
            </a:r>
            <a:r>
              <a:rPr lang="pt-BR" sz="175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dn(i,j)</a:t>
            </a:r>
            <a:r>
              <a:rPr lang="pt-BR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=h/a_n;</a:t>
            </a:r>
          </a:p>
          <a:p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IN" sz="17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v_star</a:t>
            </a:r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IN" sz="17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i,j</a:t>
            </a:r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 =(</a:t>
            </a:r>
            <a:r>
              <a:rPr lang="en-IN" sz="17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a_E</a:t>
            </a:r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*v(i,j+1)+</a:t>
            </a:r>
            <a:r>
              <a:rPr lang="en-IN" sz="17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a_W</a:t>
            </a:r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*v(i,j-1)+</a:t>
            </a:r>
            <a:r>
              <a:rPr lang="en-IN" sz="17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a_N</a:t>
            </a:r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*v(i-1,j)+</a:t>
            </a:r>
            <a:r>
              <a:rPr lang="en-IN" sz="17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a_S</a:t>
            </a:r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*v(i+1,j))/</a:t>
            </a:r>
            <a:r>
              <a:rPr lang="en-IN" sz="17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a_n</a:t>
            </a:r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IN" sz="1750" dirty="0">
                <a:solidFill>
                  <a:srgbClr val="000000"/>
                </a:solidFill>
                <a:latin typeface="Courier New" panose="02070309020205020404" pitchFamily="49" charset="0"/>
              </a:rPr>
              <a:t>							  </a:t>
            </a:r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- </a:t>
            </a:r>
            <a:r>
              <a:rPr lang="en-IN" sz="17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d_n</a:t>
            </a:r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IN" sz="17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i,j</a:t>
            </a:r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)*(p(</a:t>
            </a:r>
            <a:r>
              <a:rPr lang="en-IN" sz="17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i,j</a:t>
            </a:r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 - p(i+1,j));</a:t>
            </a:r>
          </a:p>
          <a:p>
            <a:endParaRPr lang="en-IN" sz="17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IN" sz="175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       end</a:t>
            </a:r>
          </a:p>
          <a:p>
            <a:r>
              <a:rPr lang="en-IN" sz="175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endParaRPr lang="en-IN" sz="1750" dirty="0"/>
          </a:p>
        </p:txBody>
      </p:sp>
    </p:spTree>
    <p:extLst>
      <p:ext uri="{BB962C8B-B14F-4D97-AF65-F5344CB8AC3E}">
        <p14:creationId xmlns:p14="http://schemas.microsoft.com/office/powerpoint/2010/main" val="814609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41486D3-7624-4C43-BBA5-973CEF7DC847}"/>
              </a:ext>
            </a:extLst>
          </p:cNvPr>
          <p:cNvSpPr txBox="1"/>
          <p:nvPr/>
        </p:nvSpPr>
        <p:spPr>
          <a:xfrm>
            <a:off x="319454" y="751344"/>
            <a:ext cx="1155309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//PYTH</a:t>
            </a:r>
            <a:r>
              <a:rPr lang="en-IN" dirty="0">
                <a:solidFill>
                  <a:srgbClr val="AF00DB"/>
                </a:solidFill>
                <a:latin typeface="Courier New" panose="02070309020205020404" pitchFamily="49" charset="0"/>
              </a:rPr>
              <a:t>ON CODE</a:t>
            </a:r>
            <a:endParaRPr lang="en-IN" b="0" dirty="0">
              <a:solidFill>
                <a:srgbClr val="AF00DB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IN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IN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,grid_points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IN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j </a:t>
            </a:r>
            <a:r>
              <a:rPr lang="en-IN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IN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,grid_points):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en-IN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uE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*(u[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][j]+u[i+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][j])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en-IN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uW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*(u[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]+u[i+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en-IN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vN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*(v[i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][j]+v[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][j])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en-IN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vS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*(v[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][j]+v[i+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][j])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en-IN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aE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-0.5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uE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*h + nu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en-IN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aW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uW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*h + nu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en-IN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aN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-0.5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vN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*h + nu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en-IN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vS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*h + nu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en-IN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an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uE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*h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-0.5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uW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*h+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vN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*h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-0.5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vS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*h+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*nu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en-IN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dn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 = -h/an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v_star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 = (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aE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*v([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][j+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+ 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aW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*v[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+ 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aN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*v[i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 + 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*v[i+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][j])/an + 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dn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][j]*(p[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][j]-p[i+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][j]))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7016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153A5-A07F-45C0-99B8-9C1AB04A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43259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STAGGERD GRID</a:t>
            </a:r>
            <a:endParaRPr lang="en-IN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4FA459-3212-4031-BF8A-7CAA1AFA7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532" y="1758462"/>
            <a:ext cx="5741967" cy="4510453"/>
          </a:xfrm>
        </p:spPr>
      </p:pic>
    </p:spTree>
    <p:extLst>
      <p:ext uri="{BB962C8B-B14F-4D97-AF65-F5344CB8AC3E}">
        <p14:creationId xmlns:p14="http://schemas.microsoft.com/office/powerpoint/2010/main" val="1077927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9B629-D5DB-4026-9C63-C6070FCFE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80378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 STATEMENT</a:t>
            </a:r>
            <a:endParaRPr lang="en-IN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A3BA0-A93B-4F09-9807-DEDCBB62A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/>
              <a:t>Solution to two-dimensional Incompressible Navier-Stokes Equations, on a </a:t>
            </a:r>
            <a:r>
              <a:rPr lang="en-US" sz="1800" b="0" i="0" u="sng" strike="noStrike" baseline="0" dirty="0"/>
              <a:t>2-D Lid-Driven Cavity</a:t>
            </a:r>
            <a:r>
              <a:rPr lang="en-US" sz="1800" b="0" i="0" u="none" strike="noStrike" baseline="0" dirty="0"/>
              <a:t> (steady) Problem with discretization and visualization.</a:t>
            </a:r>
          </a:p>
          <a:p>
            <a:pPr algn="l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A21AF4-5443-4D49-A6BC-1188DA9EF7FE}"/>
              </a:ext>
            </a:extLst>
          </p:cNvPr>
          <p:cNvSpPr/>
          <p:nvPr/>
        </p:nvSpPr>
        <p:spPr>
          <a:xfrm>
            <a:off x="4876800" y="3223491"/>
            <a:ext cx="2438400" cy="2438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E231E8-FCFD-42AB-847C-4E483E999442}"/>
              </a:ext>
            </a:extLst>
          </p:cNvPr>
          <p:cNvCxnSpPr>
            <a:stCxn id="4" idx="0"/>
          </p:cNvCxnSpPr>
          <p:nvPr/>
        </p:nvCxnSpPr>
        <p:spPr>
          <a:xfrm>
            <a:off x="6096000" y="3223491"/>
            <a:ext cx="18380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AA405DA-2229-48A8-85AB-8351A484C28B}"/>
              </a:ext>
            </a:extLst>
          </p:cNvPr>
          <p:cNvSpPr txBox="1"/>
          <p:nvPr/>
        </p:nvSpPr>
        <p:spPr>
          <a:xfrm>
            <a:off x="7934036" y="3059668"/>
            <a:ext cx="125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u=2m/s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506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642BF-78F4-4CC0-BE1B-9977C0CFD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9635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BOUNDARY CONDITIONS</a:t>
            </a:r>
            <a:endParaRPr lang="en-IN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8B455-5FE3-4FCE-94E2-AC52DCA5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16823"/>
            <a:ext cx="10058400" cy="2708032"/>
          </a:xfrm>
        </p:spPr>
        <p:txBody>
          <a:bodyPr/>
          <a:lstStyle/>
          <a:p>
            <a:pPr algn="ctr"/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v_star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(1,2:jmax-1)=0;</a:t>
            </a:r>
          </a:p>
          <a:p>
            <a:pPr algn="ctr"/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v_star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(imax,2:jmax-1)=0;</a:t>
            </a:r>
          </a:p>
          <a:p>
            <a:pPr algn="ctr"/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v_star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(:,1)=-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v_star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(:,2);</a:t>
            </a:r>
          </a:p>
          <a:p>
            <a:pPr algn="ctr"/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v_star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jmax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)=-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v_star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(:,jmax-1);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7437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642BF-78F4-4CC0-BE1B-9977C0CFD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9635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BOUNDARY CONDITIONS</a:t>
            </a:r>
            <a:endParaRPr lang="en-IN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8B455-5FE3-4FCE-94E2-AC52DCA5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16823"/>
            <a:ext cx="10058400" cy="2708032"/>
          </a:xfrm>
        </p:spPr>
        <p:txBody>
          <a:bodyPr/>
          <a:lstStyle/>
          <a:p>
            <a:pPr algn="ctr"/>
            <a:r>
              <a:rPr lang="en-IN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v_star</a:t>
            </a:r>
            <a:r>
              <a:rPr lang="en-I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</a:t>
            </a:r>
            <a:r>
              <a:rPr lang="en-IN" sz="2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I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]=-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v_star</a:t>
            </a:r>
            <a:r>
              <a:rPr lang="en-I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</a:t>
            </a:r>
            <a:r>
              <a:rPr lang="en-IN" sz="2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I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algn="ctr"/>
            <a:r>
              <a:rPr lang="en-I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v_star</a:t>
            </a:r>
            <a:r>
              <a:rPr lang="en-I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grid_points</a:t>
            </a:r>
            <a:r>
              <a:rPr lang="en-I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]=-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v_star</a:t>
            </a:r>
            <a:r>
              <a:rPr lang="en-I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[:,grid_points</a:t>
            </a:r>
            <a:r>
              <a:rPr lang="en-IN" sz="2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I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algn="ctr"/>
            <a:r>
              <a:rPr lang="en-I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v_star</a:t>
            </a:r>
            <a:r>
              <a:rPr lang="en-I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IN" sz="2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I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IN" sz="2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I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:grid_points]=</a:t>
            </a:r>
            <a:r>
              <a:rPr lang="en-IN" sz="2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endParaRPr lang="en-IN" sz="2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ctr"/>
            <a:r>
              <a:rPr lang="en-I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v_star</a:t>
            </a:r>
            <a:r>
              <a:rPr lang="en-I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[grid_points</a:t>
            </a:r>
            <a:r>
              <a:rPr lang="en-IN" sz="2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I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IN" sz="2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I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:grid_points]=</a:t>
            </a:r>
            <a:r>
              <a:rPr lang="en-IN" sz="2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endParaRPr lang="en-IN" sz="2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2137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1F06-FDE2-4D0C-8A47-76769B516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25674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PRESSURE DISCRITIZATION</a:t>
            </a:r>
            <a:endParaRPr lang="en-IN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B72FC8-DA50-4B4D-93E3-36F1D10B6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236" y="1758339"/>
            <a:ext cx="6461780" cy="4484199"/>
          </a:xfrm>
        </p:spPr>
      </p:pic>
    </p:spTree>
    <p:extLst>
      <p:ext uri="{BB962C8B-B14F-4D97-AF65-F5344CB8AC3E}">
        <p14:creationId xmlns:p14="http://schemas.microsoft.com/office/powerpoint/2010/main" val="460720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51C7E-C6FB-4327-AD3A-54555CB18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78428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PRESSURE CORRECTION</a:t>
            </a:r>
            <a:endParaRPr lang="en-IN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11C59C-58A0-4463-AFE8-3E6C20612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591" y="1793509"/>
            <a:ext cx="5069085" cy="4454946"/>
          </a:xfrm>
        </p:spPr>
      </p:pic>
    </p:spTree>
    <p:extLst>
      <p:ext uri="{BB962C8B-B14F-4D97-AF65-F5344CB8AC3E}">
        <p14:creationId xmlns:p14="http://schemas.microsoft.com/office/powerpoint/2010/main" val="892143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51C7E-C6FB-4327-AD3A-54555CB18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78428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DICRITIZATION(CONTINUITY)</a:t>
            </a:r>
            <a:endParaRPr lang="en-IN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FA41EF-CC04-4B89-8DDD-374BE7F56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408" y="1751565"/>
            <a:ext cx="3833445" cy="4587690"/>
          </a:xfrm>
        </p:spPr>
      </p:pic>
    </p:spTree>
    <p:extLst>
      <p:ext uri="{BB962C8B-B14F-4D97-AF65-F5344CB8AC3E}">
        <p14:creationId xmlns:p14="http://schemas.microsoft.com/office/powerpoint/2010/main" val="2933026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660BAD-8646-4541-A02B-453CDC8F05FB}"/>
              </a:ext>
            </a:extLst>
          </p:cNvPr>
          <p:cNvSpPr txBox="1"/>
          <p:nvPr/>
        </p:nvSpPr>
        <p:spPr>
          <a:xfrm>
            <a:off x="234462" y="1166842"/>
            <a:ext cx="11957538" cy="4670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75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IN" sz="17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=2:grid_points</a:t>
            </a:r>
          </a:p>
          <a:p>
            <a:r>
              <a:rPr lang="en-US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75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j=2:grid_points</a:t>
            </a:r>
          </a:p>
          <a:p>
            <a:r>
              <a:rPr lang="pt-BR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pt-BR" sz="175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a_E</a:t>
            </a:r>
            <a:r>
              <a:rPr lang="pt-BR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=-de(i,j)*h;</a:t>
            </a:r>
          </a:p>
          <a:p>
            <a:r>
              <a:rPr lang="pt-BR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pt-BR" sz="175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a_W</a:t>
            </a:r>
            <a:r>
              <a:rPr lang="pt-BR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=-de(i,j-1)*h;</a:t>
            </a:r>
          </a:p>
          <a:p>
            <a:r>
              <a:rPr lang="pt-BR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pt-BR" sz="175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a_N</a:t>
            </a:r>
            <a:r>
              <a:rPr lang="pt-BR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=-dn(i-1,j)*h;</a:t>
            </a:r>
          </a:p>
          <a:p>
            <a:r>
              <a:rPr lang="pt-BR" sz="175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a_S</a:t>
            </a:r>
            <a:r>
              <a:rPr lang="pt-BR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=-dn(i,j)*h;</a:t>
            </a:r>
          </a:p>
          <a:p>
            <a:r>
              <a:rPr lang="pt-BR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pt-BR" sz="175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a_P </a:t>
            </a:r>
            <a:r>
              <a:rPr lang="pt-BR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=a_E+a_W+a_N+a_S;</a:t>
            </a:r>
          </a:p>
          <a:p>
            <a:r>
              <a:rPr lang="pl-PL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pl-PL" sz="175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b(i,j)</a:t>
            </a:r>
            <a:r>
              <a:rPr lang="pl-PL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=-(u_star(i,j)-u_star(i,j-1))*h+(v_star(i,j)-v_star(i-1,j))*h;</a:t>
            </a:r>
          </a:p>
          <a:p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</a:p>
          <a:p>
            <a:pPr algn="r"/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IN" sz="17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pressure_correction</a:t>
            </a:r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IN" sz="17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i,j</a:t>
            </a:r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)=(</a:t>
            </a:r>
            <a:r>
              <a:rPr lang="en-IN" sz="17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a_E</a:t>
            </a:r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IN" sz="17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pressure_correction</a:t>
            </a:r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(i,j+1)+</a:t>
            </a:r>
            <a:r>
              <a:rPr lang="en-IN" sz="17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a_W</a:t>
            </a:r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IN" sz="17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pressure_corrextion</a:t>
            </a:r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(i,j-1)   +</a:t>
            </a:r>
            <a:r>
              <a:rPr lang="en-IN" sz="17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a_N</a:t>
            </a:r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IN" sz="17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pressurecorrection</a:t>
            </a:r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(i-1,j)+</a:t>
            </a:r>
            <a:r>
              <a:rPr lang="en-IN" sz="17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a_S</a:t>
            </a:r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IN" sz="17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pressure_correction</a:t>
            </a:r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(i+1,j)+ </a:t>
            </a:r>
          </a:p>
          <a:p>
            <a:r>
              <a:rPr lang="en-IN" sz="17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   </a:t>
            </a:r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b(</a:t>
            </a:r>
            <a:r>
              <a:rPr lang="en-IN" sz="17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i,j</a:t>
            </a:r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))/</a:t>
            </a:r>
            <a:r>
              <a:rPr lang="en-IN" sz="17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a_P</a:t>
            </a:r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r"/>
            <a:endParaRPr lang="en-IN" sz="17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</a:t>
            </a:r>
            <a:r>
              <a:rPr lang="en-IN" sz="175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IN" sz="17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IN" sz="175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endParaRPr lang="en-IN" sz="1750" dirty="0"/>
          </a:p>
        </p:txBody>
      </p:sp>
    </p:spTree>
    <p:extLst>
      <p:ext uri="{BB962C8B-B14F-4D97-AF65-F5344CB8AC3E}">
        <p14:creationId xmlns:p14="http://schemas.microsoft.com/office/powerpoint/2010/main" val="3902287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660BAD-8646-4541-A02B-453CDC8F05FB}"/>
              </a:ext>
            </a:extLst>
          </p:cNvPr>
          <p:cNvSpPr txBox="1"/>
          <p:nvPr/>
        </p:nvSpPr>
        <p:spPr>
          <a:xfrm>
            <a:off x="234462" y="1166842"/>
            <a:ext cx="119575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IN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IN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,grid_points):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IN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j </a:t>
            </a:r>
            <a:r>
              <a:rPr lang="en-IN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IN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,grid_points):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en-IN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aE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=-de[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][j]*h;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en-IN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aW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=-de[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]*h;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en-IN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aN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=-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dn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[i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][j]*h;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en-IN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=-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dn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][j]*h;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en-IN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a_P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aE+aW+aN+aS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b[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 = -(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u_star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 - 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u_star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])*h + (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v_star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 - 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v_star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[i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][j])*h;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pressure_ccorrection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][j]=(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aE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pressure_ccorrection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][j+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]+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aW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pressure_ccorrection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]+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aN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pressure_ccorrection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[i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][j]+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pressure_ccorrection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[i+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][j]+b[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][j])/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a_P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9203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153A5-A07F-45C0-99B8-9C1AB04A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43259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STAGGERD GRID</a:t>
            </a:r>
            <a:endParaRPr lang="en-IN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4FA459-3212-4031-BF8A-7CAA1AFA7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532" y="1758462"/>
            <a:ext cx="5741967" cy="4510453"/>
          </a:xfrm>
        </p:spPr>
      </p:pic>
    </p:spTree>
    <p:extLst>
      <p:ext uri="{BB962C8B-B14F-4D97-AF65-F5344CB8AC3E}">
        <p14:creationId xmlns:p14="http://schemas.microsoft.com/office/powerpoint/2010/main" val="2262770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642BF-78F4-4CC0-BE1B-9977C0CFD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9635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BOUNDARY CONDITIONS</a:t>
            </a:r>
            <a:endParaRPr lang="en-IN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8B455-5FE3-4FCE-94E2-AC52DCA5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16823"/>
            <a:ext cx="10058400" cy="2708032"/>
          </a:xfrm>
        </p:spPr>
        <p:txBody>
          <a:bodyPr/>
          <a:lstStyle/>
          <a:p>
            <a:pPr algn="ctr"/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p_new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(1,:)=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p_new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(2,:);</a:t>
            </a:r>
          </a:p>
          <a:p>
            <a:pPr algn="ctr"/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p_new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imax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,:)=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p_new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(imax-1,:);</a:t>
            </a:r>
          </a:p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p_new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(:,1)=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p_new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(:,2);</a:t>
            </a:r>
          </a:p>
          <a:p>
            <a:pPr algn="ctr"/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p_new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jmax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)=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p_new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(:,jmax-1)</a:t>
            </a:r>
          </a:p>
        </p:txBody>
      </p:sp>
    </p:spTree>
    <p:extLst>
      <p:ext uri="{BB962C8B-B14F-4D97-AF65-F5344CB8AC3E}">
        <p14:creationId xmlns:p14="http://schemas.microsoft.com/office/powerpoint/2010/main" val="1905256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642BF-78F4-4CC0-BE1B-9977C0CFD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9635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BOUNDARY CONDITIONS</a:t>
            </a:r>
            <a:endParaRPr lang="en-IN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8B455-5FE3-4FCE-94E2-AC52DCA5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16823"/>
            <a:ext cx="10058400" cy="2708032"/>
          </a:xfrm>
        </p:spPr>
        <p:txBody>
          <a:bodyPr/>
          <a:lstStyle/>
          <a:p>
            <a:pPr algn="ctr"/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p_new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,:]=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p_new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,:]</a:t>
            </a:r>
          </a:p>
          <a:p>
            <a:pPr algn="ctr"/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p_new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grid_points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,:]=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p_new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[grid_points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,:]</a:t>
            </a:r>
          </a:p>
          <a:p>
            <a:pPr algn="ctr"/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p_new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]=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p_new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algn="ctr"/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p_new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grid_points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]=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p_new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[:,grid_points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algn="ctr"/>
            <a:endParaRPr lang="en-IN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443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2A4D-FE05-4F75-AB79-7FAC6E31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1688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ASSUMPTIONS</a:t>
            </a:r>
            <a:endParaRPr lang="en-IN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5853F-1CEA-4320-8F84-A76DA1F66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1)Y-velocity is 0 everywhere</a:t>
            </a:r>
          </a:p>
          <a:p>
            <a:r>
              <a:rPr lang="en-US" dirty="0"/>
              <a:t>2)Flow is in 2-Directions only</a:t>
            </a:r>
          </a:p>
          <a:p>
            <a:r>
              <a:rPr lang="en-US" dirty="0"/>
              <a:t>3)Flow is steady.</a:t>
            </a:r>
          </a:p>
          <a:p>
            <a:r>
              <a:rPr lang="en-US" dirty="0"/>
              <a:t>4)X-velocity is 2m/s on the top layer of the cavity</a:t>
            </a:r>
          </a:p>
          <a:p>
            <a:r>
              <a:rPr lang="en-US" dirty="0"/>
              <a:t>5)No flow through the cavity</a:t>
            </a:r>
          </a:p>
          <a:p>
            <a:r>
              <a:rPr lang="en-US" dirty="0"/>
              <a:t>6)Unit domain =&gt; dx=</a:t>
            </a:r>
            <a:r>
              <a:rPr lang="en-US" dirty="0" err="1"/>
              <a:t>dy</a:t>
            </a:r>
            <a:r>
              <a:rPr lang="en-US" dirty="0"/>
              <a:t>=h&lt;say&gt;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8038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E2ED9-0AD1-4270-B911-1DB062456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1688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VELOCITY CORRECTIONS</a:t>
            </a:r>
            <a:endParaRPr lang="en-IN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C6091-A6BA-4D99-A8C9-EEA107427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27200"/>
            <a:ext cx="10058400" cy="4165600"/>
          </a:xfrm>
        </p:spPr>
        <p:txBody>
          <a:bodyPr>
            <a:noAutofit/>
          </a:bodyPr>
          <a:lstStyle/>
          <a:p>
            <a:r>
              <a:rPr lang="en-IN" sz="1550" dirty="0">
                <a:solidFill>
                  <a:srgbClr val="0000FF"/>
                </a:solidFill>
                <a:latin typeface="Courier New" panose="02070309020205020404" pitchFamily="49" charset="0"/>
              </a:rPr>
              <a:t>f</a:t>
            </a:r>
            <a:r>
              <a:rPr lang="en-IN" sz="155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or</a:t>
            </a:r>
            <a:r>
              <a:rPr lang="en-IN" sz="15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IN" sz="15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IN" sz="15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=2:grid_points</a:t>
            </a:r>
          </a:p>
          <a:p>
            <a:r>
              <a:rPr lang="en-US" sz="155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       for</a:t>
            </a:r>
            <a:r>
              <a:rPr lang="en-US" sz="15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j=2:grid_points - 1</a:t>
            </a:r>
          </a:p>
          <a:p>
            <a:r>
              <a:rPr lang="pl-PL" sz="15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u_new(i,j)=u_star(i,j)+d_e(i,j)*(p</a:t>
            </a:r>
            <a:r>
              <a:rPr lang="en-US" sz="15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ressure</a:t>
            </a:r>
            <a:r>
              <a:rPr lang="en-US" sz="15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_</a:t>
            </a:r>
            <a:r>
              <a:rPr lang="pl-PL" sz="15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sz="15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orrection</a:t>
            </a:r>
            <a:r>
              <a:rPr lang="pl-PL" sz="15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(i,j+1)-</a:t>
            </a:r>
            <a:r>
              <a:rPr lang="en-US" sz="15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5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</a:t>
            </a:r>
            <a:r>
              <a:rPr lang="pl-PL" sz="15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US" sz="15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ressure_corre</a:t>
            </a:r>
            <a:r>
              <a:rPr lang="pl-PL" sz="15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sz="15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tion</a:t>
            </a:r>
            <a:r>
              <a:rPr lang="pl-PL" sz="15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(i,j));</a:t>
            </a:r>
            <a:endParaRPr lang="en-US" sz="15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5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</a:t>
            </a:r>
            <a:r>
              <a:rPr lang="en-IN" sz="155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IN" sz="155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IN" sz="155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IN" sz="15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IN" sz="15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IN" sz="15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2:grid_points-1</a:t>
            </a:r>
          </a:p>
          <a:p>
            <a:r>
              <a:rPr lang="en-US" sz="15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55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15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j=2:grid_points</a:t>
            </a:r>
          </a:p>
          <a:p>
            <a:r>
              <a:rPr lang="en-IN" sz="15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IN" sz="15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v_new</a:t>
            </a:r>
            <a:r>
              <a:rPr lang="en-IN" sz="15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IN" sz="15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i,j</a:t>
            </a:r>
            <a:r>
              <a:rPr lang="en-IN" sz="15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)=</a:t>
            </a:r>
            <a:r>
              <a:rPr lang="en-IN" sz="15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v_star</a:t>
            </a:r>
            <a:r>
              <a:rPr lang="en-IN" sz="15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IN" sz="15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i,j</a:t>
            </a:r>
            <a:r>
              <a:rPr lang="en-IN" sz="15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)+</a:t>
            </a:r>
            <a:r>
              <a:rPr lang="en-IN" sz="15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d_n</a:t>
            </a:r>
            <a:r>
              <a:rPr lang="en-IN" sz="15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IN" sz="15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i,j</a:t>
            </a:r>
            <a:r>
              <a:rPr lang="en-IN" sz="15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)*(</a:t>
            </a:r>
            <a:r>
              <a:rPr lang="en-IN" sz="15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pressure_correctionc</a:t>
            </a:r>
            <a:r>
              <a:rPr lang="en-IN" sz="15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IN" sz="15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i,j</a:t>
            </a:r>
            <a:r>
              <a:rPr lang="en-IN" sz="15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)-</a:t>
            </a:r>
          </a:p>
          <a:p>
            <a:r>
              <a:rPr lang="en-IN" sz="15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</a:t>
            </a:r>
            <a:r>
              <a:rPr lang="en-IN" sz="155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pressure_correction</a:t>
            </a:r>
            <a:r>
              <a:rPr lang="en-IN" sz="15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(i+1,j));</a:t>
            </a:r>
          </a:p>
          <a:p>
            <a:r>
              <a:rPr lang="en-IN" sz="155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IN" sz="155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IN" sz="155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endParaRPr lang="en-IN" sz="1550" dirty="0"/>
          </a:p>
        </p:txBody>
      </p:sp>
    </p:spTree>
    <p:extLst>
      <p:ext uri="{BB962C8B-B14F-4D97-AF65-F5344CB8AC3E}">
        <p14:creationId xmlns:p14="http://schemas.microsoft.com/office/powerpoint/2010/main" val="3904049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E2ED9-0AD1-4270-B911-1DB062456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1688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VELOCITY CORRECTIONS</a:t>
            </a:r>
            <a:endParaRPr lang="en-IN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C6091-A6BA-4D99-A8C9-EEA107427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87418"/>
            <a:ext cx="10058400" cy="3847390"/>
          </a:xfrm>
        </p:spPr>
        <p:txBody>
          <a:bodyPr>
            <a:noAutofit/>
          </a:bodyPr>
          <a:lstStyle/>
          <a:p>
            <a:r>
              <a:rPr lang="en-IN" sz="16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IN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IN" sz="16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IN" sz="16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,grid_points):</a:t>
            </a:r>
          </a:p>
          <a:p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IN" sz="16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j </a:t>
            </a:r>
            <a:r>
              <a:rPr lang="en-IN" sz="16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IN" sz="16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,grid_points):</a:t>
            </a:r>
          </a:p>
          <a:p>
            <a:pPr algn="ctr"/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en-IN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u_new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IN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][j]=</a:t>
            </a:r>
            <a:r>
              <a:rPr lang="en-IN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u_star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IN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][j]+alpha*de[</a:t>
            </a:r>
            <a:r>
              <a:rPr lang="en-IN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][j]*(</a:t>
            </a:r>
            <a:r>
              <a:rPr lang="en-IN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pressure_ccorrection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IN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][j+</a:t>
            </a:r>
            <a:r>
              <a:rPr lang="en-IN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]- </a:t>
            </a:r>
            <a:r>
              <a:rPr lang="en-IN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pressure_ccorrection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IN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</a:t>
            </a:r>
            <a:r>
              <a:rPr lang="en-IN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j])</a:t>
            </a:r>
          </a:p>
          <a:p>
            <a:endParaRPr lang="en-I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6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,grid_points):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j </a:t>
            </a:r>
            <a:r>
              <a:rPr lang="en-US" sz="16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,grid_points):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v_new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][j]=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v_star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][j]+alpha*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dn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][j]*(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pressure_ccorrection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 -                    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pressure_ccorrection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[i+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][j])</a:t>
            </a:r>
          </a:p>
          <a:p>
            <a:endParaRPr lang="en-IN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3670582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153A5-A07F-45C0-99B8-9C1AB04A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43259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STAGGERD GRID</a:t>
            </a:r>
            <a:endParaRPr lang="en-IN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4FA459-3212-4031-BF8A-7CAA1AFA7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532" y="1758462"/>
            <a:ext cx="5741967" cy="4510453"/>
          </a:xfrm>
        </p:spPr>
      </p:pic>
    </p:spTree>
    <p:extLst>
      <p:ext uri="{BB962C8B-B14F-4D97-AF65-F5344CB8AC3E}">
        <p14:creationId xmlns:p14="http://schemas.microsoft.com/office/powerpoint/2010/main" val="4014782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35023-1A64-4CCB-849E-C34E0D1AD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34466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COLLOCATED GRIDS</a:t>
            </a:r>
            <a:endParaRPr lang="en-IN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833A3-8AF7-463A-8C15-1AFA2F25E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sz="1800" b="0" i="0" u="none" strike="noStrike" baseline="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IN" sz="1800" dirty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in range(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grid_points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</a:rPr>
              <a:t>   f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or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j in range(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grid_points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  <a:endParaRPr lang="en-US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l-PL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%phi=(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phi_s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ne+phi_s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)/2</a:t>
            </a:r>
            <a:endParaRPr lang="en-US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u_final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][j]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=(u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][j]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+u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[i+1][j]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/2</a:t>
            </a:r>
            <a:endParaRPr lang="en-IN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IN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v_final</a:t>
            </a:r>
            <a:r>
              <a:rPr lang="en-IN" sz="18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IN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IN" sz="1800" dirty="0">
                <a:solidFill>
                  <a:srgbClr val="000000"/>
                </a:solidFill>
                <a:latin typeface="Courier New" panose="02070309020205020404" pitchFamily="49" charset="0"/>
              </a:rPr>
              <a:t>][j]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=(v</a:t>
            </a:r>
            <a:r>
              <a:rPr lang="en-IN" sz="18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IN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IN" sz="1800" dirty="0">
                <a:solidFill>
                  <a:srgbClr val="000000"/>
                </a:solidFill>
                <a:latin typeface="Courier New" panose="02070309020205020404" pitchFamily="49" charset="0"/>
              </a:rPr>
              <a:t>][j]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+v</a:t>
            </a:r>
            <a:r>
              <a:rPr lang="en-IN" sz="18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IN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IN" sz="1800" dirty="0">
                <a:solidFill>
                  <a:srgbClr val="000000"/>
                </a:solidFill>
                <a:latin typeface="Courier New" panose="02070309020205020404" pitchFamily="49" charset="0"/>
              </a:rPr>
              <a:t>][j+1]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)/2</a:t>
            </a:r>
          </a:p>
          <a:p>
            <a:r>
              <a:rPr lang="en-IN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      %(p=(</a:t>
            </a:r>
            <a:r>
              <a:rPr lang="en-IN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Pse+Psw+Pne+Pnw</a:t>
            </a:r>
            <a:r>
              <a:rPr lang="en-IN" sz="1800" dirty="0">
                <a:solidFill>
                  <a:srgbClr val="000000"/>
                </a:solidFill>
                <a:latin typeface="Courier New" panose="02070309020205020404" pitchFamily="49" charset="0"/>
              </a:rPr>
              <a:t>)/4)</a:t>
            </a:r>
            <a:endParaRPr lang="en-IN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IN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p_final</a:t>
            </a:r>
            <a:r>
              <a:rPr lang="en-IN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IN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IN" dirty="0">
                <a:solidFill>
                  <a:srgbClr val="000000"/>
                </a:solidFill>
                <a:latin typeface="Courier New" panose="02070309020205020404" pitchFamily="49" charset="0"/>
              </a:rPr>
              <a:t>][j]</a:t>
            </a:r>
            <a:r>
              <a:rPr lang="en-IN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=(p</a:t>
            </a:r>
            <a:r>
              <a:rPr lang="en-IN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IN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IN" dirty="0">
                <a:solidFill>
                  <a:srgbClr val="000000"/>
                </a:solidFill>
                <a:latin typeface="Courier New" panose="02070309020205020404" pitchFamily="49" charset="0"/>
              </a:rPr>
              <a:t>][j]</a:t>
            </a:r>
            <a:r>
              <a:rPr lang="en-IN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+p[</a:t>
            </a:r>
            <a:r>
              <a:rPr lang="en-IN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IN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][j+1]+p</a:t>
            </a:r>
            <a:r>
              <a:rPr lang="en-IN" dirty="0">
                <a:solidFill>
                  <a:srgbClr val="000000"/>
                </a:solidFill>
                <a:latin typeface="Courier New" panose="02070309020205020404" pitchFamily="49" charset="0"/>
              </a:rPr>
              <a:t>[i+1][j]</a:t>
            </a:r>
            <a:r>
              <a:rPr lang="en-IN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+p</a:t>
            </a:r>
            <a:r>
              <a:rPr lang="en-IN" dirty="0">
                <a:solidFill>
                  <a:srgbClr val="000000"/>
                </a:solidFill>
                <a:latin typeface="Courier New" panose="02070309020205020404" pitchFamily="49" charset="0"/>
              </a:rPr>
              <a:t>[i+1][j+1]</a:t>
            </a:r>
            <a:r>
              <a:rPr lang="en-IN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)/4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7904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7853F-5101-49D3-BC69-0F8C1A64A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25674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VISUALIZATION</a:t>
            </a:r>
            <a:endParaRPr lang="en-IN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81AC3-DDC6-4516-B54E-18A3EA5D314C}"/>
              </a:ext>
            </a:extLst>
          </p:cNvPr>
          <p:cNvSpPr txBox="1"/>
          <p:nvPr/>
        </p:nvSpPr>
        <p:spPr>
          <a:xfrm>
            <a:off x="3005192" y="5512290"/>
            <a:ext cx="6488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u="sng" dirty="0"/>
              <a:t>EXPECTED CONTOUR PLOT OF u-VELOCITY(Re=100,52x52)</a:t>
            </a:r>
            <a:endParaRPr lang="en-IN" i="1" u="sng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83C343-FBAB-4E1A-9456-DFC040973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84" y="1899032"/>
            <a:ext cx="4494540" cy="3613258"/>
          </a:xfrm>
        </p:spPr>
      </p:pic>
    </p:spTree>
    <p:extLst>
      <p:ext uri="{BB962C8B-B14F-4D97-AF65-F5344CB8AC3E}">
        <p14:creationId xmlns:p14="http://schemas.microsoft.com/office/powerpoint/2010/main" val="3716525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7853F-5101-49D3-BC69-0F8C1A64A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25674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VISUALIZATION</a:t>
            </a:r>
            <a:endParaRPr lang="en-IN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81AC3-DDC6-4516-B54E-18A3EA5D314C}"/>
              </a:ext>
            </a:extLst>
          </p:cNvPr>
          <p:cNvSpPr txBox="1"/>
          <p:nvPr/>
        </p:nvSpPr>
        <p:spPr>
          <a:xfrm>
            <a:off x="3042138" y="5554575"/>
            <a:ext cx="6488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u="sng" dirty="0"/>
              <a:t>CONTOUR PLOT OF u-VELOCITY(Re=100,52x52)</a:t>
            </a:r>
            <a:endParaRPr lang="en-IN" i="1" u="sng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A08F69-0B23-4D48-AF7D-8DC910D72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69" y="1933801"/>
            <a:ext cx="4825861" cy="3620774"/>
          </a:xfrm>
        </p:spPr>
      </p:pic>
    </p:spTree>
    <p:extLst>
      <p:ext uri="{BB962C8B-B14F-4D97-AF65-F5344CB8AC3E}">
        <p14:creationId xmlns:p14="http://schemas.microsoft.com/office/powerpoint/2010/main" val="2038814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7853F-5101-49D3-BC69-0F8C1A64A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25674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VISUALIZATION</a:t>
            </a:r>
            <a:endParaRPr lang="en-IN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81AC3-DDC6-4516-B54E-18A3EA5D314C}"/>
              </a:ext>
            </a:extLst>
          </p:cNvPr>
          <p:cNvSpPr txBox="1"/>
          <p:nvPr/>
        </p:nvSpPr>
        <p:spPr>
          <a:xfrm>
            <a:off x="3042138" y="5554575"/>
            <a:ext cx="6488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u="sng" dirty="0"/>
              <a:t>CONTOUR PLOT OF u-VELOCITY(Re=200,102x102)</a:t>
            </a:r>
            <a:endParaRPr lang="en-IN" i="1" u="sn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393BD9-D6AE-4A5E-BF72-84690EB84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04" y="2030819"/>
            <a:ext cx="4696552" cy="3523756"/>
          </a:xfrm>
        </p:spPr>
      </p:pic>
    </p:spTree>
    <p:extLst>
      <p:ext uri="{BB962C8B-B14F-4D97-AF65-F5344CB8AC3E}">
        <p14:creationId xmlns:p14="http://schemas.microsoft.com/office/powerpoint/2010/main" val="3459726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7853F-5101-49D3-BC69-0F8C1A64A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25674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VISUALIZATION</a:t>
            </a:r>
            <a:endParaRPr lang="en-IN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81AC3-DDC6-4516-B54E-18A3EA5D314C}"/>
              </a:ext>
            </a:extLst>
          </p:cNvPr>
          <p:cNvSpPr txBox="1"/>
          <p:nvPr/>
        </p:nvSpPr>
        <p:spPr>
          <a:xfrm>
            <a:off x="3042138" y="5554575"/>
            <a:ext cx="6488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u="sng" dirty="0"/>
              <a:t>CONTOUR PLOT OF v-VELOCITY(Re=100,52x52)</a:t>
            </a:r>
            <a:endParaRPr lang="en-IN" i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BCCAD-2C6A-4C87-8823-67A24C983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54" y="2058926"/>
            <a:ext cx="4659091" cy="34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18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7853F-5101-49D3-BC69-0F8C1A64A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25674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VISUALIZATION</a:t>
            </a:r>
            <a:endParaRPr lang="en-IN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81AC3-DDC6-4516-B54E-18A3EA5D314C}"/>
              </a:ext>
            </a:extLst>
          </p:cNvPr>
          <p:cNvSpPr txBox="1"/>
          <p:nvPr/>
        </p:nvSpPr>
        <p:spPr>
          <a:xfrm>
            <a:off x="3042138" y="5554575"/>
            <a:ext cx="6488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u="sng" dirty="0"/>
              <a:t>CONTOUR PLOT OF v-VELOCITY(Re=200,102x102)</a:t>
            </a:r>
            <a:endParaRPr lang="en-IN" i="1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0CBCB-49A3-4161-991B-148750EE4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7" y="1952750"/>
            <a:ext cx="4800605" cy="360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1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F6715-4AC8-45EA-AE30-7835FE4B4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329926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CENTRELINE PLOT</a:t>
            </a:r>
            <a:endParaRPr lang="en-IN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897D73-3AC8-4F07-8625-4DCA30536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675" y="2022863"/>
            <a:ext cx="5520649" cy="3965318"/>
          </a:xfrm>
        </p:spPr>
      </p:pic>
    </p:spTree>
    <p:extLst>
      <p:ext uri="{BB962C8B-B14F-4D97-AF65-F5344CB8AC3E}">
        <p14:creationId xmlns:p14="http://schemas.microsoft.com/office/powerpoint/2010/main" val="77582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2A4D-FE05-4F75-AB79-7FAC6E31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1688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APPROACH</a:t>
            </a:r>
            <a:endParaRPr lang="en-IN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5853F-1CEA-4320-8F84-A76DA1F66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1)Stagger the variables </a:t>
            </a:r>
          </a:p>
          <a:p>
            <a:r>
              <a:rPr lang="en-US" dirty="0"/>
              <a:t>2)Assume P field</a:t>
            </a:r>
          </a:p>
          <a:p>
            <a:r>
              <a:rPr lang="en-US" dirty="0"/>
              <a:t>3)Calculate u*,v* from NS equations</a:t>
            </a:r>
          </a:p>
          <a:p>
            <a:r>
              <a:rPr lang="en-US" dirty="0"/>
              <a:t>4)Corrected pressure and velocities from pressure correction</a:t>
            </a:r>
          </a:p>
          <a:p>
            <a:r>
              <a:rPr lang="en-US" dirty="0"/>
              <a:t>5)Restore them to the Collocated variables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09089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FF15-9122-4810-ABDA-A39587242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55335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REFERENCES</a:t>
            </a:r>
            <a:endParaRPr lang="en-IN" sz="6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30C09-8924-4340-A82A-CF947F09CFBF}"/>
              </a:ext>
            </a:extLst>
          </p:cNvPr>
          <p:cNvSpPr txBox="1"/>
          <p:nvPr/>
        </p:nvSpPr>
        <p:spPr>
          <a:xfrm>
            <a:off x="650631" y="2039815"/>
            <a:ext cx="112277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0" i="0" u="none" strike="noStrike" baseline="0" dirty="0">
                <a:latin typeface="N13"/>
              </a:rPr>
              <a:t>1)</a:t>
            </a:r>
            <a:r>
              <a:rPr lang="en-IN" sz="1800" b="0" i="1" strike="noStrike" baseline="0" dirty="0">
                <a:latin typeface="N13"/>
                <a:hlinkClick r:id="rId2"/>
              </a:rPr>
              <a:t>http://panoramix.ift.uni.wroc.pl/maq</a:t>
            </a:r>
            <a:r>
              <a:rPr lang="en-IN" sz="1800" b="0" i="1" strike="noStrike" baseline="0" dirty="0">
                <a:latin typeface="N13"/>
              </a:rPr>
              <a:t> (Research paper)</a:t>
            </a:r>
            <a:br>
              <a:rPr lang="en-IN" sz="1800" b="0" i="0" u="none" strike="noStrike" baseline="0" dirty="0">
                <a:latin typeface="N13"/>
              </a:rPr>
            </a:br>
            <a:endParaRPr lang="en-IN" sz="1800" b="0" i="0" u="none" strike="noStrike" baseline="0" dirty="0">
              <a:latin typeface="N13"/>
            </a:endParaRPr>
          </a:p>
          <a:p>
            <a:r>
              <a:rPr lang="en-IN" sz="1800" b="0" i="0" u="none" strike="noStrike" baseline="0" dirty="0">
                <a:latin typeface="N13"/>
              </a:rPr>
              <a:t>2)</a:t>
            </a:r>
            <a:r>
              <a:rPr lang="en-IN" sz="1800" b="0" i="1" u="none" strike="noStrike" baseline="0" dirty="0">
                <a:latin typeface="N13"/>
              </a:rPr>
              <a:t>Numerical heat transfer and fluid flow, Suhas V Patankar</a:t>
            </a:r>
          </a:p>
          <a:p>
            <a:endParaRPr lang="en-IN" i="1" dirty="0">
              <a:latin typeface="N13"/>
            </a:endParaRPr>
          </a:p>
          <a:p>
            <a:r>
              <a:rPr lang="en-IN" i="1" dirty="0">
                <a:latin typeface="N13"/>
              </a:rPr>
              <a:t>3)Introduction to computational fluid dynamics, HK Versteeg &amp; W </a:t>
            </a:r>
            <a:r>
              <a:rPr lang="en-IN" i="1" dirty="0" err="1">
                <a:latin typeface="N13"/>
              </a:rPr>
              <a:t>Malalasekera</a:t>
            </a:r>
            <a:endParaRPr lang="en-IN" i="1" dirty="0">
              <a:latin typeface="N13"/>
            </a:endParaRPr>
          </a:p>
          <a:p>
            <a:endParaRPr lang="en-IN" sz="1800" b="0" i="1" u="none" strike="noStrike" baseline="0" dirty="0">
              <a:latin typeface="N13"/>
            </a:endParaRPr>
          </a:p>
          <a:p>
            <a:r>
              <a:rPr lang="en-IN" i="1" dirty="0">
                <a:latin typeface="N13"/>
              </a:rPr>
              <a:t>4) </a:t>
            </a:r>
            <a:r>
              <a:rPr lang="en-IN" i="1" dirty="0">
                <a:latin typeface="N13"/>
                <a:hlinkClick r:id="rId3"/>
              </a:rPr>
              <a:t>https://www.youtube.com/watch?v=24JWBf7d8ic</a:t>
            </a:r>
            <a:r>
              <a:rPr lang="en-IN" i="1" dirty="0">
                <a:latin typeface="N13"/>
              </a:rPr>
              <a:t> (Pressure correction techniques)</a:t>
            </a:r>
          </a:p>
          <a:p>
            <a:endParaRPr lang="en-IN" sz="1800" b="0" i="1" u="none" strike="noStrike" baseline="0" dirty="0">
              <a:latin typeface="N13"/>
            </a:endParaRPr>
          </a:p>
          <a:p>
            <a:r>
              <a:rPr lang="en-IN" i="1" dirty="0">
                <a:latin typeface="N13"/>
              </a:rPr>
              <a:t>5) College resource(PPT)</a:t>
            </a:r>
            <a:endParaRPr lang="en-IN" sz="1800" b="0" i="1" u="none" strike="noStrike" baseline="0" dirty="0">
              <a:latin typeface="N13"/>
            </a:endParaRPr>
          </a:p>
          <a:p>
            <a:endParaRPr lang="en-IN" sz="1800" b="0" i="1" u="none" strike="noStrike" baseline="0" dirty="0">
              <a:latin typeface="N13"/>
            </a:endParaRPr>
          </a:p>
          <a:p>
            <a:endParaRPr lang="en-IN" sz="1800" b="0" i="0" u="none" strike="noStrike" baseline="0" dirty="0">
              <a:latin typeface="N13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6766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153A5-A07F-45C0-99B8-9C1AB04A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43259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STAGGERD GRID</a:t>
            </a:r>
            <a:endParaRPr lang="en-IN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4FA459-3212-4031-BF8A-7CAA1AFA7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532" y="1758462"/>
            <a:ext cx="5741967" cy="4510453"/>
          </a:xfrm>
        </p:spPr>
      </p:pic>
    </p:spTree>
    <p:extLst>
      <p:ext uri="{BB962C8B-B14F-4D97-AF65-F5344CB8AC3E}">
        <p14:creationId xmlns:p14="http://schemas.microsoft.com/office/powerpoint/2010/main" val="2449480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0F18-D43A-47D6-9B4F-14EEF9CB8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35797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GOVERNING EQUATIONS</a:t>
            </a:r>
            <a:endParaRPr lang="en-IN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EC0DF4-60CC-4B81-97AA-C2F5B21EB5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:r>
                  <a:rPr lang="en-US" u="sng" dirty="0"/>
                  <a:t>Navier-Stokes</a:t>
                </a:r>
                <a:r>
                  <a:rPr lang="en-US" dirty="0"/>
                  <a:t> equations(NS) are set of partial differential equations of momentum conservation for Newtonian fluids(incompressible flow) derived from the Reynold’s transport theorem.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bar>
                          <m:barPr>
                            <m:pos m:val="top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ba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bar>
                          <m:barPr>
                            <m:pos m:val="top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ba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= 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m:rPr>
                        <m:nor/>
                      </m:rPr>
                      <a:rPr lang="en-US" baseline="30000"/>
                      <m:t>2</m:t>
                    </m:r>
                  </m:oMath>
                </a14:m>
                <a:r>
                  <a:rPr lang="en-IN" dirty="0"/>
                  <a:t>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ba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bar>
                      <m:barPr>
                        <m:pos m:val="top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bar>
                      <m:barPr>
                        <m:pos m:val="top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endParaRPr lang="en-IN" u="sng" dirty="0"/>
              </a:p>
              <a:p>
                <a:r>
                  <a:rPr lang="en-IN" u="sng" dirty="0"/>
                  <a:t>Continuity-equation </a:t>
                </a:r>
                <a:r>
                  <a:rPr lang="en-IN" dirty="0"/>
                  <a:t>deals with the conservation of energy.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IN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bar>
                      <m:barPr>
                        <m:pos m:val="top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bar>
                  </m:oMath>
                </a14:m>
                <a:r>
                  <a:rPr lang="en-IN" dirty="0"/>
                  <a:t>)=0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EC0DF4-60CC-4B81-97AA-C2F5B21EB5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416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38B830F-8A2A-4E9C-94CA-F9287510713D}"/>
              </a:ext>
            </a:extLst>
          </p:cNvPr>
          <p:cNvSpPr txBox="1"/>
          <p:nvPr/>
        </p:nvSpPr>
        <p:spPr>
          <a:xfrm>
            <a:off x="203200" y="221673"/>
            <a:ext cx="1215505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Non dimensionalising the Navier-Stokes equation.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															</a:t>
            </a:r>
          </a:p>
          <a:p>
            <a:endParaRPr lang="en-US" dirty="0"/>
          </a:p>
          <a:p>
            <a:r>
              <a:rPr lang="en-US" dirty="0"/>
              <a:t>                                            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Rewriting the continuity equation.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AD1843-DF8A-4715-A3FC-4EA30CE57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25" y="1179599"/>
            <a:ext cx="4867037" cy="166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F44F44-A85A-4490-B187-EF0FCA684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960" y="4631570"/>
            <a:ext cx="3413569" cy="81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63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51C7E-C6FB-4327-AD3A-54555CB18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78428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DICRITIZATION(X-VELOCITY)</a:t>
            </a:r>
            <a:endParaRPr lang="en-IN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E653C5-D3E5-427C-8ACF-B3DCBEF28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268" y="2409092"/>
            <a:ext cx="12265268" cy="3066317"/>
          </a:xfrm>
        </p:spPr>
      </p:pic>
    </p:spTree>
    <p:extLst>
      <p:ext uri="{BB962C8B-B14F-4D97-AF65-F5344CB8AC3E}">
        <p14:creationId xmlns:p14="http://schemas.microsoft.com/office/powerpoint/2010/main" val="19413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51C7E-C6FB-4327-AD3A-54555CB18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78428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DICRITIZATION(X-VELOCITY)</a:t>
            </a:r>
            <a:endParaRPr lang="en-IN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4D9587-2442-4307-83B2-90B486E1C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261" y="1811094"/>
            <a:ext cx="6088947" cy="4515284"/>
          </a:xfrm>
        </p:spPr>
      </p:pic>
    </p:spTree>
    <p:extLst>
      <p:ext uri="{BB962C8B-B14F-4D97-AF65-F5344CB8AC3E}">
        <p14:creationId xmlns:p14="http://schemas.microsoft.com/office/powerpoint/2010/main" val="254764140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2257</TotalTime>
  <Words>2883</Words>
  <Application>Microsoft Office PowerPoint</Application>
  <PresentationFormat>Widescreen</PresentationFormat>
  <Paragraphs>241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Calibri</vt:lpstr>
      <vt:lpstr>Calibri Light</vt:lpstr>
      <vt:lpstr>Cambria Math</vt:lpstr>
      <vt:lpstr>Courier New</vt:lpstr>
      <vt:lpstr>N13</vt:lpstr>
      <vt:lpstr>Segoe UI Light</vt:lpstr>
      <vt:lpstr>Segoe UI Semilight</vt:lpstr>
      <vt:lpstr>Retrospect</vt:lpstr>
      <vt:lpstr>COMPUTATIONAL FLUID DYNAMICS  TEST-2</vt:lpstr>
      <vt:lpstr>PROBLEM STATEMENT</vt:lpstr>
      <vt:lpstr>ASSUMPTIONS</vt:lpstr>
      <vt:lpstr>APPROACH</vt:lpstr>
      <vt:lpstr>STAGGERD GRID</vt:lpstr>
      <vt:lpstr>GOVERNING EQUATIONS</vt:lpstr>
      <vt:lpstr>PowerPoint Presentation</vt:lpstr>
      <vt:lpstr>DICRITIZATION(X-VELOCITY)</vt:lpstr>
      <vt:lpstr>DICRITIZATION(X-VELOCITY)</vt:lpstr>
      <vt:lpstr>PowerPoint Presentation</vt:lpstr>
      <vt:lpstr>PowerPoint Presentation</vt:lpstr>
      <vt:lpstr>STAGGERD GRID</vt:lpstr>
      <vt:lpstr>BOUNDARY CONDITIONS</vt:lpstr>
      <vt:lpstr>BOUNDARY CONDITIONS</vt:lpstr>
      <vt:lpstr>DICRITIZATION(Y-VELOCITY)</vt:lpstr>
      <vt:lpstr>DICRITIZATION(Y-VELOCITY)</vt:lpstr>
      <vt:lpstr>PowerPoint Presentation</vt:lpstr>
      <vt:lpstr>PowerPoint Presentation</vt:lpstr>
      <vt:lpstr>STAGGERD GRID</vt:lpstr>
      <vt:lpstr>BOUNDARY CONDITIONS</vt:lpstr>
      <vt:lpstr>BOUNDARY CONDITIONS</vt:lpstr>
      <vt:lpstr>PRESSURE DISCRITIZATION</vt:lpstr>
      <vt:lpstr>PRESSURE CORRECTION</vt:lpstr>
      <vt:lpstr>DICRITIZATION(CONTINUITY)</vt:lpstr>
      <vt:lpstr>PowerPoint Presentation</vt:lpstr>
      <vt:lpstr>PowerPoint Presentation</vt:lpstr>
      <vt:lpstr>STAGGERD GRID</vt:lpstr>
      <vt:lpstr>BOUNDARY CONDITIONS</vt:lpstr>
      <vt:lpstr>BOUNDARY CONDITIONS</vt:lpstr>
      <vt:lpstr>VELOCITY CORRECTIONS</vt:lpstr>
      <vt:lpstr>VELOCITY CORRECTIONS</vt:lpstr>
      <vt:lpstr>STAGGERD GRID</vt:lpstr>
      <vt:lpstr>COLLOCATED GRIDS</vt:lpstr>
      <vt:lpstr>VISUALIZATION</vt:lpstr>
      <vt:lpstr>VISUALIZATION</vt:lpstr>
      <vt:lpstr>VISUALIZATION</vt:lpstr>
      <vt:lpstr>VISUALIZATION</vt:lpstr>
      <vt:lpstr>VISUALIZATION</vt:lpstr>
      <vt:lpstr>CENTRELINE PLOT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Yashwant Moharil</dc:creator>
  <cp:lastModifiedBy>Yashwant Moharil</cp:lastModifiedBy>
  <cp:revision>47</cp:revision>
  <dcterms:created xsi:type="dcterms:W3CDTF">2021-03-02T09:21:12Z</dcterms:created>
  <dcterms:modified xsi:type="dcterms:W3CDTF">2021-06-02T11:30:17Z</dcterms:modified>
</cp:coreProperties>
</file>